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1"/>
    <p:sldMasterId id="2147483662" r:id="rId2"/>
  </p:sldMasterIdLst>
  <p:sldIdLst>
    <p:sldId id="256" r:id="rId3"/>
    <p:sldId id="257" r:id="rId4"/>
    <p:sldId id="259" r:id="rId5"/>
    <p:sldId id="260" r:id="rId6"/>
    <p:sldId id="261" r:id="rId7"/>
    <p:sldId id="262" r:id="rId8"/>
    <p:sldId id="258" r:id="rId9"/>
    <p:sldId id="263" r:id="rId10"/>
    <p:sldId id="264" r:id="rId11"/>
  </p:sldIdLst>
  <p:sldSz cx="18288000" cy="10287000"/>
  <p:notesSz cx="6858000" cy="9144000"/>
  <p:embeddedFontLst>
    <p:embeddedFont>
      <p:font typeface="서울남산체 L" panose="02020503020101020101" pitchFamily="18" charset="-127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Arita Buri Medium Bold" panose="020B0600000101010101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napToObjects="1">
      <p:cViewPr varScale="1">
        <p:scale>
          <a:sx n="58" d="100"/>
          <a:sy n="58" d="100"/>
        </p:scale>
        <p:origin x="684" y="-72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2A19-ACF2-4806-AEAE-F1E7291974E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923A-8C2C-4398-BD2C-1066ACACA0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6393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2A19-ACF2-4806-AEAE-F1E7291974E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923A-8C2C-4398-BD2C-1066ACACA0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688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2A19-ACF2-4806-AEAE-F1E7291974E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923A-8C2C-4398-BD2C-1066ACACA0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5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2A19-ACF2-4806-AEAE-F1E7291974E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923A-8C2C-4398-BD2C-1066ACACA0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485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2A19-ACF2-4806-AEAE-F1E7291974E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923A-8C2C-4398-BD2C-1066ACACA0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003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2A19-ACF2-4806-AEAE-F1E7291974E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923A-8C2C-4398-BD2C-1066ACACA0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74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2A19-ACF2-4806-AEAE-F1E7291974E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923A-8C2C-4398-BD2C-1066ACACA0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714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2A19-ACF2-4806-AEAE-F1E7291974E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923A-8C2C-4398-BD2C-1066ACACA0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613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2A19-ACF2-4806-AEAE-F1E7291974E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923A-8C2C-4398-BD2C-1066ACACA0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0223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2A19-ACF2-4806-AEAE-F1E7291974E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923A-8C2C-4398-BD2C-1066ACACA0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4755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52A19-ACF2-4806-AEAE-F1E7291974E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5923A-8C2C-4398-BD2C-1066ACACA0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12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52A19-ACF2-4806-AEAE-F1E7291974E2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5923A-8C2C-4398-BD2C-1066ACACA0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12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28680" y="3717290"/>
            <a:ext cx="5546725" cy="796925"/>
          </a:xfrm>
          <a:custGeom>
            <a:avLst/>
            <a:gdLst/>
            <a:ahLst/>
            <a:cxnLst/>
            <a:rect l="l" t="t" r="r" b="b"/>
            <a:pathLst>
              <a:path w="5546860" h="796731">
                <a:moveTo>
                  <a:pt x="0" y="0"/>
                </a:moveTo>
                <a:lnTo>
                  <a:pt x="5546860" y="0"/>
                </a:lnTo>
                <a:lnTo>
                  <a:pt x="5546860" y="796731"/>
                </a:lnTo>
                <a:lnTo>
                  <a:pt x="0" y="796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>
            <a:spLocks/>
          </p:cNvSpPr>
          <p:nvPr/>
        </p:nvSpPr>
        <p:spPr>
          <a:xfrm>
            <a:off x="6417945" y="3272790"/>
            <a:ext cx="4247515" cy="1564531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lnSpc>
                <a:spcPts val="12193"/>
              </a:lnSpc>
              <a:buFontTx/>
              <a:buNone/>
            </a:pPr>
            <a:r>
              <a:rPr lang="en-US" sz="13545" spc="-260" dirty="0" err="1">
                <a:solidFill>
                  <a:srgbClr val="937464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DDju</a:t>
            </a:r>
            <a:endParaRPr lang="ko-KR" altLang="en-US" sz="13545" dirty="0">
              <a:solidFill>
                <a:srgbClr val="937464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361814" y="5127625"/>
            <a:ext cx="9811385" cy="1564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2193"/>
              </a:lnSpc>
            </a:pPr>
            <a:r>
              <a:rPr lang="en-US" sz="13548" spc="-270" dirty="0">
                <a:solidFill>
                  <a:srgbClr val="937464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팀 </a:t>
            </a:r>
            <a:r>
              <a:rPr lang="en-US" sz="13548" spc="-270" dirty="0" err="1">
                <a:solidFill>
                  <a:srgbClr val="937464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프로젝트</a:t>
            </a:r>
            <a:endParaRPr lang="en-US" sz="13548" spc="-270" dirty="0">
              <a:solidFill>
                <a:srgbClr val="937464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5" name="TextBox 5"/>
          <p:cNvSpPr txBox="1">
            <a:spLocks/>
          </p:cNvSpPr>
          <p:nvPr/>
        </p:nvSpPr>
        <p:spPr>
          <a:xfrm>
            <a:off x="6096000" y="7261455"/>
            <a:ext cx="5321300" cy="346249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lnSpc>
                <a:spcPts val="2654"/>
              </a:lnSpc>
              <a:buFontTx/>
              <a:buNone/>
            </a:pPr>
            <a:r>
              <a:rPr lang="en-US" sz="2945" spc="-50" dirty="0" err="1">
                <a:solidFill>
                  <a:srgbClr val="937464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최서우</a:t>
            </a:r>
            <a:r>
              <a:rPr lang="en-US" sz="2945" spc="-50" dirty="0">
                <a:solidFill>
                  <a:srgbClr val="937464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en-US" sz="2945" spc="-50" dirty="0" err="1">
                <a:solidFill>
                  <a:srgbClr val="937464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고지은</a:t>
            </a:r>
            <a:r>
              <a:rPr lang="en-US" sz="2945" spc="-50" dirty="0">
                <a:solidFill>
                  <a:srgbClr val="937464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en-US" sz="2945" spc="-50" dirty="0" err="1">
                <a:solidFill>
                  <a:srgbClr val="937464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오한나</a:t>
            </a:r>
            <a:r>
              <a:rPr lang="en-US" sz="2945" spc="-50" dirty="0">
                <a:solidFill>
                  <a:srgbClr val="937464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en-US" sz="2945" spc="-50" dirty="0" err="1">
                <a:solidFill>
                  <a:srgbClr val="937464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박지은</a:t>
            </a:r>
            <a:endParaRPr lang="ko-KR" altLang="en-US" sz="2945" dirty="0">
              <a:solidFill>
                <a:srgbClr val="937464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6915150" y="1671955"/>
            <a:ext cx="5379720" cy="772795"/>
          </a:xfrm>
          <a:custGeom>
            <a:avLst/>
            <a:gdLst/>
            <a:ahLst/>
            <a:cxnLst/>
            <a:rect l="l" t="t" r="r" b="b"/>
            <a:pathLst>
              <a:path w="5379494" h="772691">
                <a:moveTo>
                  <a:pt x="0" y="0"/>
                </a:moveTo>
                <a:lnTo>
                  <a:pt x="5379494" y="0"/>
                </a:lnTo>
                <a:lnTo>
                  <a:pt x="5379494" y="772691"/>
                </a:lnTo>
                <a:lnTo>
                  <a:pt x="0" y="772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409700"/>
            <a:ext cx="4076700" cy="1564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2193"/>
              </a:lnSpc>
            </a:pPr>
            <a:r>
              <a:rPr lang="en-US" sz="13548" u="none" spc="-270" dirty="0" err="1">
                <a:solidFill>
                  <a:srgbClr val="9B4819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목차</a:t>
            </a:r>
            <a:endParaRPr lang="en-US" sz="13548" u="none" spc="-270" dirty="0">
              <a:solidFill>
                <a:srgbClr val="9B4819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2877800" y="5600700"/>
            <a:ext cx="4038600" cy="3671570"/>
            <a:chOff x="12877800" y="5600700"/>
            <a:chExt cx="4038600" cy="3671570"/>
          </a:xfrm>
        </p:grpSpPr>
        <p:sp>
          <p:nvSpPr>
            <p:cNvPr id="8" name="TextBox 8"/>
            <p:cNvSpPr txBox="1"/>
            <p:nvPr/>
          </p:nvSpPr>
          <p:spPr>
            <a:xfrm>
              <a:off x="12877800" y="7525385"/>
              <a:ext cx="3810000" cy="46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기능</a:t>
              </a:r>
              <a:r>
                <a:rPr lang="en-US" sz="30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소개</a:t>
              </a:r>
              <a:endParaRPr lang="en-US" sz="30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877800" y="8166735"/>
              <a:ext cx="3810000" cy="46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팀 </a:t>
              </a:r>
              <a:r>
                <a:rPr lang="en-US" sz="3000" dirty="0" err="1" smtClean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소개</a:t>
              </a:r>
              <a:r>
                <a:rPr lang="en-US" sz="3000" dirty="0" smtClean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ko-KR" altLang="en-US" sz="3000" dirty="0" smtClean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및 시연</a:t>
              </a:r>
              <a:r>
                <a:rPr lang="en-US" sz="3000" dirty="0" smtClean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endParaRPr lang="en-US" sz="30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877800" y="5600700"/>
              <a:ext cx="3810000" cy="46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개발</a:t>
              </a:r>
              <a:r>
                <a:rPr lang="en-US" sz="30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동기</a:t>
              </a:r>
              <a:endParaRPr lang="en-US" sz="30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877800" y="6242050"/>
              <a:ext cx="3810000" cy="46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기획</a:t>
              </a:r>
              <a:endParaRPr lang="en-US" sz="30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877800" y="6884035"/>
              <a:ext cx="3810000" cy="46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개발</a:t>
              </a:r>
              <a:r>
                <a:rPr lang="en-US" sz="30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환경</a:t>
              </a:r>
              <a:endParaRPr lang="en-US" sz="30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877800" y="8808085"/>
              <a:ext cx="4038600" cy="4641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프로젝트를</a:t>
              </a:r>
              <a:r>
                <a:rPr lang="en-US" sz="30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마치며</a:t>
              </a:r>
              <a:endParaRPr lang="en-US" sz="30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044555" y="-87630"/>
            <a:ext cx="7243445" cy="10374630"/>
            <a:chOff x="11044555" y="-87630"/>
            <a:chExt cx="7243445" cy="10374630"/>
          </a:xfrm>
        </p:grpSpPr>
        <p:sp>
          <p:nvSpPr>
            <p:cNvPr id="3" name="Freeform 3"/>
            <p:cNvSpPr/>
            <p:nvPr/>
          </p:nvSpPr>
          <p:spPr>
            <a:xfrm>
              <a:off x="11044555" y="-87630"/>
              <a:ext cx="7243445" cy="1037463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4433570" y="0"/>
                  </a:moveTo>
                  <a:lnTo>
                    <a:pt x="4433570" y="0"/>
                  </a:lnTo>
                  <a:lnTo>
                    <a:pt x="4433570" y="0"/>
                  </a:ln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4433570"/>
                  </a:lnTo>
                  <a:cubicBezTo>
                    <a:pt x="0" y="1985010"/>
                    <a:pt x="1985010" y="0"/>
                    <a:pt x="4433570" y="0"/>
                  </a:cubicBezTo>
                  <a:close/>
                </a:path>
              </a:pathLst>
            </a:custGeom>
            <a:blipFill>
              <a:blip r:embed="rId2"/>
              <a:stretch>
                <a:fillRect t="-2364" r="-21969" b="-25373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7162800" y="24996"/>
            <a:ext cx="4973955" cy="2740025"/>
          </a:xfrm>
          <a:custGeom>
            <a:avLst/>
            <a:gdLst/>
            <a:ahLst/>
            <a:cxnLst/>
            <a:rect l="l" t="t" r="r" b="b"/>
            <a:pathLst>
              <a:path w="4974184" h="2740323">
                <a:moveTo>
                  <a:pt x="0" y="0"/>
                </a:moveTo>
                <a:lnTo>
                  <a:pt x="4974183" y="0"/>
                </a:lnTo>
                <a:lnTo>
                  <a:pt x="4974183" y="2740323"/>
                </a:lnTo>
                <a:lnTo>
                  <a:pt x="0" y="27403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2738005"/>
            <a:ext cx="9102725" cy="4713110"/>
            <a:chOff x="1028700" y="2738005"/>
            <a:chExt cx="9102725" cy="4713110"/>
          </a:xfrm>
        </p:grpSpPr>
        <p:sp>
          <p:nvSpPr>
            <p:cNvPr id="6" name="TextBox 6"/>
            <p:cNvSpPr txBox="1">
              <a:spLocks/>
            </p:cNvSpPr>
            <p:nvPr/>
          </p:nvSpPr>
          <p:spPr>
            <a:xfrm>
              <a:off x="1043940" y="2738005"/>
              <a:ext cx="9087485" cy="1694503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l" latinLnBrk="0">
                <a:lnSpc>
                  <a:spcPts val="12193"/>
                </a:lnSpc>
                <a:spcBef>
                  <a:spcPct val="0"/>
                </a:spcBef>
                <a:buFontTx/>
                <a:buNone/>
              </a:pPr>
              <a:r>
                <a:rPr lang="en-US" sz="13545" spc="-260" dirty="0" err="1">
                  <a:solidFill>
                    <a:srgbClr val="BD8F53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개발</a:t>
              </a:r>
              <a:r>
                <a:rPr lang="en-US" sz="13545" spc="-260" dirty="0">
                  <a:solidFill>
                    <a:srgbClr val="BD8F53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13545" spc="-260" dirty="0" err="1">
                  <a:solidFill>
                    <a:srgbClr val="BD8F53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동기</a:t>
              </a:r>
              <a:endParaRPr lang="ko-KR" altLang="en-US" sz="13545" dirty="0">
                <a:solidFill>
                  <a:srgbClr val="BD8F53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7" name="TextBox 7"/>
            <p:cNvSpPr txBox="1">
              <a:spLocks/>
            </p:cNvSpPr>
            <p:nvPr/>
          </p:nvSpPr>
          <p:spPr>
            <a:xfrm>
              <a:off x="1028700" y="4822190"/>
              <a:ext cx="8434070" cy="2628925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latinLnBrk="0">
                <a:lnSpc>
                  <a:spcPts val="4094"/>
                </a:lnSpc>
                <a:buFontTx/>
                <a:buNone/>
              </a:pPr>
              <a:r>
                <a:rPr lang="ko-KR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현재 대전의 이미지는 </a:t>
              </a:r>
              <a:r>
                <a:rPr lang="en-US" sz="2925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노잼</a:t>
              </a:r>
              <a:r>
                <a:rPr lang="en-US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도시로</a:t>
              </a:r>
              <a:r>
                <a:rPr lang="en-US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ko-KR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알려져</a:t>
              </a:r>
              <a:r>
                <a:rPr lang="en-US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ko-KR" altLang="en-US" sz="2925" dirty="0" smtClean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있어</a:t>
              </a:r>
              <a:endParaRPr lang="en-US" altLang="ko-KR" sz="2925" dirty="0" smtClean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latinLnBrk="0">
                <a:lnSpc>
                  <a:spcPts val="4094"/>
                </a:lnSpc>
                <a:buFontTx/>
                <a:buNone/>
              </a:pPr>
              <a:r>
                <a:rPr lang="ko-KR" sz="2925" dirty="0" smtClean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많은 </a:t>
              </a:r>
              <a:r>
                <a:rPr lang="ko-KR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사람들이 </a:t>
              </a:r>
              <a:r>
                <a:rPr lang="en-US" sz="2925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대전의</a:t>
              </a:r>
              <a:r>
                <a:rPr lang="en-US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가보고</a:t>
              </a:r>
              <a:r>
                <a:rPr lang="en-US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싶은</a:t>
              </a:r>
              <a:r>
                <a:rPr lang="en-US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맛집</a:t>
              </a:r>
              <a:r>
                <a:rPr lang="en-US" sz="2925" dirty="0" smtClean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,</a:t>
              </a:r>
            </a:p>
            <a:p>
              <a:pPr marL="0" indent="0" latinLnBrk="0">
                <a:lnSpc>
                  <a:spcPts val="4094"/>
                </a:lnSpc>
                <a:buFontTx/>
                <a:buNone/>
              </a:pPr>
              <a:r>
                <a:rPr lang="en-US" sz="2925" dirty="0" err="1" smtClean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데이트</a:t>
              </a:r>
              <a:r>
                <a:rPr lang="en-US" sz="2925" dirty="0" smtClean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코스를</a:t>
              </a:r>
              <a:r>
                <a:rPr lang="en-US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공유하고</a:t>
              </a:r>
              <a:r>
                <a:rPr lang="en-US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후기를</a:t>
              </a:r>
              <a:r>
                <a:rPr lang="en-US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나</a:t>
              </a:r>
              <a:r>
                <a:rPr lang="ko-KR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누면서 </a:t>
              </a:r>
              <a:endParaRPr lang="en-US" altLang="ko-KR" sz="2925" dirty="0" smtClean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latinLnBrk="0">
                <a:lnSpc>
                  <a:spcPts val="4094"/>
                </a:lnSpc>
                <a:buFontTx/>
                <a:buNone/>
              </a:pPr>
              <a:r>
                <a:rPr lang="ko-KR" sz="2925" dirty="0" smtClean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관광지로서의 </a:t>
              </a:r>
              <a:r>
                <a:rPr lang="ko-KR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대전으로 거듭났으면 좋겠다는</a:t>
              </a:r>
              <a:r>
                <a:rPr lang="en-US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마음으로</a:t>
              </a:r>
              <a:r>
                <a:rPr lang="en-US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endParaRPr lang="en-US" sz="2925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latinLnBrk="0">
                <a:lnSpc>
                  <a:spcPts val="4094"/>
                </a:lnSpc>
                <a:buFontTx/>
                <a:buNone/>
              </a:pPr>
              <a:r>
                <a:rPr lang="en-US" sz="2925" dirty="0" err="1" smtClean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DDju</a:t>
              </a:r>
              <a:r>
                <a:rPr lang="en-US" sz="2925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를</a:t>
              </a:r>
              <a:r>
                <a:rPr lang="en-US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만들게</a:t>
              </a:r>
              <a:r>
                <a:rPr lang="en-US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되었습니다</a:t>
              </a:r>
              <a:r>
                <a:rPr lang="en-US" sz="2925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. </a:t>
              </a:r>
              <a:endParaRPr lang="ko-KR" altLang="en-US" sz="2925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544435"/>
            <a:ext cx="323850" cy="323850"/>
            <a:chOff x="1028700" y="7544435"/>
            <a:chExt cx="323850" cy="323850"/>
          </a:xfrm>
        </p:grpSpPr>
        <p:sp>
          <p:nvSpPr>
            <p:cNvPr id="3" name="Freeform 3"/>
            <p:cNvSpPr/>
            <p:nvPr/>
          </p:nvSpPr>
          <p:spPr>
            <a:xfrm>
              <a:off x="1028700" y="7544435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B481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14950" y="7534910"/>
            <a:ext cx="323850" cy="323850"/>
            <a:chOff x="5314950" y="7534910"/>
            <a:chExt cx="323850" cy="323850"/>
          </a:xfrm>
        </p:grpSpPr>
        <p:sp>
          <p:nvSpPr>
            <p:cNvPr id="5" name="Freeform 5"/>
            <p:cNvSpPr/>
            <p:nvPr/>
          </p:nvSpPr>
          <p:spPr>
            <a:xfrm>
              <a:off x="5314950" y="7534910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B481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03740" y="7525385"/>
            <a:ext cx="323850" cy="323850"/>
            <a:chOff x="9603740" y="7525385"/>
            <a:chExt cx="323850" cy="323850"/>
          </a:xfrm>
        </p:grpSpPr>
        <p:sp>
          <p:nvSpPr>
            <p:cNvPr id="7" name="Freeform 7"/>
            <p:cNvSpPr/>
            <p:nvPr/>
          </p:nvSpPr>
          <p:spPr>
            <a:xfrm>
              <a:off x="9603740" y="7525385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B4819"/>
            </a:solidFill>
          </p:spPr>
        </p:sp>
      </p:grpSp>
      <p:sp>
        <p:nvSpPr>
          <p:cNvPr id="8" name="AutoShape 8"/>
          <p:cNvSpPr/>
          <p:nvPr/>
        </p:nvSpPr>
        <p:spPr>
          <a:xfrm flipV="1">
            <a:off x="1352550" y="7696835"/>
            <a:ext cx="15906750" cy="9525"/>
          </a:xfrm>
          <a:prstGeom prst="line">
            <a:avLst/>
          </a:prstGeom>
          <a:ln w="19050" cap="flat">
            <a:solidFill>
              <a:srgbClr val="9B481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3728065" y="7515860"/>
            <a:ext cx="323850" cy="323850"/>
            <a:chOff x="13728065" y="7515860"/>
            <a:chExt cx="323850" cy="323850"/>
          </a:xfrm>
        </p:grpSpPr>
        <p:sp>
          <p:nvSpPr>
            <p:cNvPr id="10" name="Freeform 10"/>
            <p:cNvSpPr/>
            <p:nvPr/>
          </p:nvSpPr>
          <p:spPr>
            <a:xfrm>
              <a:off x="13728065" y="7515860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B4819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1436370"/>
            <a:ext cx="3256915" cy="156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193"/>
              </a:lnSpc>
              <a:spcBef>
                <a:spcPct val="0"/>
              </a:spcBef>
            </a:pPr>
            <a:r>
              <a:rPr lang="en-US" sz="13548" spc="-270" dirty="0" err="1">
                <a:solidFill>
                  <a:srgbClr val="9B4819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기획</a:t>
            </a:r>
            <a:r>
              <a:rPr lang="en-US" sz="13548" spc="-270" dirty="0">
                <a:solidFill>
                  <a:srgbClr val="9B4819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5654675"/>
            <a:ext cx="3364865" cy="1140386"/>
            <a:chOff x="1028700" y="5654675"/>
            <a:chExt cx="3364865" cy="1140386"/>
          </a:xfrm>
        </p:grpSpPr>
        <p:sp>
          <p:nvSpPr>
            <p:cNvPr id="13" name="TextBox 13"/>
            <p:cNvSpPr txBox="1"/>
            <p:nvPr/>
          </p:nvSpPr>
          <p:spPr>
            <a:xfrm>
              <a:off x="1028700" y="5654675"/>
              <a:ext cx="3364865" cy="410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68"/>
                </a:lnSpc>
              </a:pPr>
              <a:r>
                <a:rPr lang="en-US" sz="3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2023년 8월 초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28700" y="6474460"/>
              <a:ext cx="3364865" cy="320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460"/>
                </a:lnSpc>
              </a:pP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기획</a:t>
              </a:r>
              <a:r>
                <a:rPr lang="en-US" sz="205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디자인</a:t>
              </a:r>
              <a:r>
                <a:rPr lang="en-US" sz="205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(</a:t>
              </a: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Figma</a:t>
              </a:r>
              <a:r>
                <a:rPr lang="en-US" sz="205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) </a:t>
              </a: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작업</a:t>
              </a:r>
              <a:endParaRPr lang="en-US" sz="205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17490" y="5654675"/>
            <a:ext cx="3364865" cy="1140386"/>
            <a:chOff x="5317490" y="5654675"/>
            <a:chExt cx="3364865" cy="1140386"/>
          </a:xfrm>
        </p:grpSpPr>
        <p:sp>
          <p:nvSpPr>
            <p:cNvPr id="16" name="TextBox 16"/>
            <p:cNvSpPr txBox="1"/>
            <p:nvPr/>
          </p:nvSpPr>
          <p:spPr>
            <a:xfrm>
              <a:off x="5317490" y="5654675"/>
              <a:ext cx="3364865" cy="410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68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2023년 8월 </a:t>
              </a:r>
              <a:r>
                <a:rPr lang="en-US" sz="3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중반</a:t>
              </a:r>
              <a:endParaRPr lang="en-US" sz="3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5317490" y="6474460"/>
              <a:ext cx="3364865" cy="320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60"/>
                </a:lnSpc>
                <a:spcBef>
                  <a:spcPct val="0"/>
                </a:spcBef>
              </a:pP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마크업</a:t>
              </a:r>
              <a:r>
                <a:rPr lang="en-US" sz="205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및 </a:t>
              </a: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스타일링</a:t>
              </a:r>
              <a:endParaRPr lang="en-US" sz="205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894435" y="5654675"/>
            <a:ext cx="3364865" cy="1140386"/>
            <a:chOff x="13894435" y="5654675"/>
            <a:chExt cx="3364865" cy="1140386"/>
          </a:xfrm>
        </p:grpSpPr>
        <p:sp>
          <p:nvSpPr>
            <p:cNvPr id="19" name="TextBox 19"/>
            <p:cNvSpPr txBox="1"/>
            <p:nvPr/>
          </p:nvSpPr>
          <p:spPr>
            <a:xfrm>
              <a:off x="13894435" y="5654675"/>
              <a:ext cx="3364865" cy="410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68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2023년 9월 초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3894435" y="6474460"/>
              <a:ext cx="3364865" cy="320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60"/>
                </a:lnSpc>
                <a:spcBef>
                  <a:spcPct val="0"/>
                </a:spcBef>
              </a:pP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마무리</a:t>
              </a:r>
              <a:r>
                <a:rPr lang="en-US" sz="205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및 PPT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05645" y="5654675"/>
            <a:ext cx="3729355" cy="1140386"/>
            <a:chOff x="9605645" y="5654675"/>
            <a:chExt cx="3729355" cy="1140386"/>
          </a:xfrm>
        </p:grpSpPr>
        <p:sp>
          <p:nvSpPr>
            <p:cNvPr id="22" name="TextBox 22"/>
            <p:cNvSpPr txBox="1"/>
            <p:nvPr/>
          </p:nvSpPr>
          <p:spPr>
            <a:xfrm>
              <a:off x="9605645" y="5654675"/>
              <a:ext cx="3364865" cy="410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68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2023년 8월 말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9605645" y="6474460"/>
              <a:ext cx="3729355" cy="320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460"/>
                </a:lnSpc>
                <a:spcBef>
                  <a:spcPct val="0"/>
                </a:spcBef>
              </a:pPr>
              <a:r>
                <a:rPr lang="en-US" sz="205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각 </a:t>
              </a: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페이지</a:t>
              </a:r>
              <a:r>
                <a:rPr lang="en-US" sz="205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필요한</a:t>
              </a:r>
              <a:r>
                <a:rPr lang="en-US" sz="205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기능</a:t>
              </a:r>
              <a:r>
                <a:rPr lang="en-US" sz="205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구현</a:t>
              </a:r>
              <a:endParaRPr lang="en-US" sz="205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</p:grpSp>
      <p:sp>
        <p:nvSpPr>
          <p:cNvPr id="24" name="Freeform 24"/>
          <p:cNvSpPr/>
          <p:nvPr/>
        </p:nvSpPr>
        <p:spPr>
          <a:xfrm>
            <a:off x="8348345" y="1698625"/>
            <a:ext cx="5379720" cy="772795"/>
          </a:xfrm>
          <a:custGeom>
            <a:avLst/>
            <a:gdLst/>
            <a:ahLst/>
            <a:cxnLst/>
            <a:rect l="l" t="t" r="r" b="b"/>
            <a:pathLst>
              <a:path w="5379494" h="772691">
                <a:moveTo>
                  <a:pt x="0" y="0"/>
                </a:moveTo>
                <a:lnTo>
                  <a:pt x="5379493" y="0"/>
                </a:lnTo>
                <a:lnTo>
                  <a:pt x="5379493" y="772691"/>
                </a:lnTo>
                <a:lnTo>
                  <a:pt x="0" y="772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>
            <a:spLocks/>
          </p:cNvSpPr>
          <p:nvPr/>
        </p:nvSpPr>
        <p:spPr>
          <a:xfrm>
            <a:off x="4285615" y="2058670"/>
            <a:ext cx="4015105" cy="69215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lnSpc>
                <a:spcPts val="5444"/>
              </a:lnSpc>
              <a:spcBef>
                <a:spcPct val="0"/>
              </a:spcBef>
              <a:buFontTx/>
              <a:buNone/>
            </a:pPr>
            <a:r>
              <a:rPr lang="en-US" sz="6045" spc="-110" dirty="0">
                <a:solidFill>
                  <a:srgbClr val="9B4819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-</a:t>
            </a:r>
            <a:r>
              <a:rPr lang="en-US" sz="6045" spc="-110" dirty="0" err="1">
                <a:solidFill>
                  <a:srgbClr val="9B4819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타임라인</a:t>
            </a:r>
            <a:r>
              <a:rPr lang="ko-KR" sz="6045" spc="-110" dirty="0">
                <a:solidFill>
                  <a:srgbClr val="9B4819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-</a:t>
            </a:r>
            <a:endParaRPr lang="ko-KR" altLang="en-US" sz="6045" dirty="0">
              <a:solidFill>
                <a:srgbClr val="9B4819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712845" y="29210"/>
            <a:ext cx="0" cy="10257790"/>
          </a:xfrm>
          <a:prstGeom prst="line">
            <a:avLst/>
          </a:prstGeom>
          <a:ln w="9525" cap="rnd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4530725" y="276225"/>
            <a:ext cx="4037965" cy="2271395"/>
          </a:xfrm>
          <a:custGeom>
            <a:avLst/>
            <a:gdLst/>
            <a:ahLst/>
            <a:cxnLst/>
            <a:rect l="l" t="t" r="r" b="b"/>
            <a:pathLst>
              <a:path w="4037955" h="2271350">
                <a:moveTo>
                  <a:pt x="0" y="0"/>
                </a:moveTo>
                <a:lnTo>
                  <a:pt x="4037955" y="0"/>
                </a:lnTo>
                <a:lnTo>
                  <a:pt x="4037955" y="2271350"/>
                </a:lnTo>
                <a:lnTo>
                  <a:pt x="0" y="2271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55080" y="2715895"/>
            <a:ext cx="1433195" cy="1901825"/>
          </a:xfrm>
          <a:custGeom>
            <a:avLst/>
            <a:gdLst/>
            <a:ahLst/>
            <a:cxnLst/>
            <a:rect l="l" t="t" r="r" b="b"/>
            <a:pathLst>
              <a:path w="1433028" h="1902102">
                <a:moveTo>
                  <a:pt x="0" y="0"/>
                </a:moveTo>
                <a:lnTo>
                  <a:pt x="1433027" y="0"/>
                </a:lnTo>
                <a:lnTo>
                  <a:pt x="1433027" y="1902102"/>
                </a:lnTo>
                <a:lnTo>
                  <a:pt x="0" y="1902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6765" r="-430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530725" y="2715895"/>
            <a:ext cx="1610995" cy="1901825"/>
          </a:xfrm>
          <a:custGeom>
            <a:avLst/>
            <a:gdLst/>
            <a:ahLst/>
            <a:cxnLst/>
            <a:rect l="l" t="t" r="r" b="b"/>
            <a:pathLst>
              <a:path w="1611252" h="1902102">
                <a:moveTo>
                  <a:pt x="0" y="0"/>
                </a:moveTo>
                <a:lnTo>
                  <a:pt x="1611252" y="0"/>
                </a:lnTo>
                <a:lnTo>
                  <a:pt x="1611252" y="1902102"/>
                </a:lnTo>
                <a:lnTo>
                  <a:pt x="0" y="1902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1223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80070" y="2890520"/>
            <a:ext cx="2600960" cy="1551940"/>
          </a:xfrm>
          <a:custGeom>
            <a:avLst/>
            <a:gdLst/>
            <a:ahLst/>
            <a:cxnLst/>
            <a:rect l="l" t="t" r="r" b="b"/>
            <a:pathLst>
              <a:path w="2600949" h="1552150">
                <a:moveTo>
                  <a:pt x="0" y="0"/>
                </a:moveTo>
                <a:lnTo>
                  <a:pt x="2600949" y="0"/>
                </a:lnTo>
                <a:lnTo>
                  <a:pt x="2600949" y="1552150"/>
                </a:lnTo>
                <a:lnTo>
                  <a:pt x="0" y="155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6522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385310" y="5138420"/>
            <a:ext cx="1817370" cy="1817370"/>
          </a:xfrm>
          <a:custGeom>
            <a:avLst/>
            <a:gdLst/>
            <a:ahLst/>
            <a:cxnLst/>
            <a:rect l="l" t="t" r="r" b="b"/>
            <a:pathLst>
              <a:path w="1817462" h="1817462">
                <a:moveTo>
                  <a:pt x="0" y="0"/>
                </a:moveTo>
                <a:lnTo>
                  <a:pt x="1817462" y="0"/>
                </a:lnTo>
                <a:lnTo>
                  <a:pt x="1817462" y="1817463"/>
                </a:lnTo>
                <a:lnTo>
                  <a:pt x="0" y="18174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557645" y="5046345"/>
            <a:ext cx="1845945" cy="1909445"/>
          </a:xfrm>
          <a:custGeom>
            <a:avLst/>
            <a:gdLst/>
            <a:ahLst/>
            <a:cxnLst/>
            <a:rect l="l" t="t" r="r" b="b"/>
            <a:pathLst>
              <a:path w="1845862" h="1909240">
                <a:moveTo>
                  <a:pt x="0" y="0"/>
                </a:moveTo>
                <a:lnTo>
                  <a:pt x="1845862" y="0"/>
                </a:lnTo>
                <a:lnTo>
                  <a:pt x="1845862" y="1909240"/>
                </a:lnTo>
                <a:lnTo>
                  <a:pt x="0" y="19092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053" r="-8552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081780" y="7384415"/>
            <a:ext cx="5784850" cy="2313940"/>
          </a:xfrm>
          <a:custGeom>
            <a:avLst/>
            <a:gdLst/>
            <a:ahLst/>
            <a:cxnLst/>
            <a:rect l="l" t="t" r="r" b="b"/>
            <a:pathLst>
              <a:path w="5785144" h="2314058">
                <a:moveTo>
                  <a:pt x="0" y="0"/>
                </a:moveTo>
                <a:lnTo>
                  <a:pt x="5785144" y="0"/>
                </a:lnTo>
                <a:lnTo>
                  <a:pt x="5785144" y="2314057"/>
                </a:lnTo>
                <a:lnTo>
                  <a:pt x="0" y="23140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29215" y="7762875"/>
            <a:ext cx="5782945" cy="1556385"/>
          </a:xfrm>
          <a:custGeom>
            <a:avLst/>
            <a:gdLst/>
            <a:ahLst/>
            <a:cxnLst/>
            <a:rect l="l" t="t" r="r" b="b"/>
            <a:pathLst>
              <a:path w="5783126" h="1556625">
                <a:moveTo>
                  <a:pt x="0" y="0"/>
                </a:moveTo>
                <a:lnTo>
                  <a:pt x="5783127" y="0"/>
                </a:lnTo>
                <a:lnTo>
                  <a:pt x="5783127" y="1556625"/>
                </a:lnTo>
                <a:lnTo>
                  <a:pt x="0" y="15566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>
            <a:spLocks/>
          </p:cNvSpPr>
          <p:nvPr/>
        </p:nvSpPr>
        <p:spPr>
          <a:xfrm>
            <a:off x="1180465" y="1255395"/>
            <a:ext cx="1520190" cy="427990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latinLnBrk="0">
              <a:lnSpc>
                <a:spcPts val="8349"/>
              </a:lnSpc>
              <a:buFontTx/>
              <a:buNone/>
            </a:pPr>
            <a:r>
              <a:rPr lang="en-US" sz="8345" spc="-160" dirty="0">
                <a:solidFill>
                  <a:srgbClr val="BD8F53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개</a:t>
            </a:r>
            <a:endParaRPr lang="ko-KR" altLang="en-US" sz="8345" dirty="0">
              <a:solidFill>
                <a:srgbClr val="BD8F53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indent="0" latinLnBrk="0">
              <a:lnSpc>
                <a:spcPts val="8349"/>
              </a:lnSpc>
              <a:buFontTx/>
              <a:buNone/>
            </a:pPr>
            <a:r>
              <a:rPr lang="en-US" sz="8345" spc="-160" dirty="0">
                <a:solidFill>
                  <a:srgbClr val="BD8F53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발</a:t>
            </a:r>
            <a:endParaRPr lang="ko-KR" altLang="en-US" sz="8345" dirty="0">
              <a:solidFill>
                <a:srgbClr val="BD8F53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indent="0" latinLnBrk="0">
              <a:lnSpc>
                <a:spcPts val="8349"/>
              </a:lnSpc>
              <a:buFontTx/>
              <a:buNone/>
            </a:pPr>
            <a:r>
              <a:rPr lang="en-US" sz="8345" spc="-160" dirty="0">
                <a:solidFill>
                  <a:srgbClr val="BD8F53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환</a:t>
            </a:r>
            <a:endParaRPr lang="ko-KR" altLang="en-US" sz="8345" dirty="0">
              <a:solidFill>
                <a:srgbClr val="BD8F53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indent="0" algn="l" latinLnBrk="0">
              <a:lnSpc>
                <a:spcPts val="8349"/>
              </a:lnSpc>
              <a:spcBef>
                <a:spcPct val="0"/>
              </a:spcBef>
              <a:buFontTx/>
              <a:buNone/>
            </a:pPr>
            <a:r>
              <a:rPr lang="en-US" sz="8345" spc="-160" dirty="0">
                <a:solidFill>
                  <a:srgbClr val="BD8F53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경</a:t>
            </a:r>
            <a:endParaRPr lang="ko-KR" altLang="en-US" sz="8345" dirty="0">
              <a:solidFill>
                <a:srgbClr val="BD8F53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85375" y="1671955"/>
            <a:ext cx="5379720" cy="772795"/>
          </a:xfrm>
          <a:custGeom>
            <a:avLst/>
            <a:gdLst/>
            <a:ahLst/>
            <a:cxnLst/>
            <a:rect l="l" t="t" r="r" b="b"/>
            <a:pathLst>
              <a:path w="5379494" h="772691">
                <a:moveTo>
                  <a:pt x="0" y="0"/>
                </a:moveTo>
                <a:lnTo>
                  <a:pt x="5379493" y="0"/>
                </a:lnTo>
                <a:lnTo>
                  <a:pt x="5379493" y="772691"/>
                </a:lnTo>
                <a:lnTo>
                  <a:pt x="0" y="772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xmlns:p14="http://schemas.microsoft.com/office/powerpoint/2010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409700"/>
            <a:ext cx="7886700" cy="1564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2193"/>
              </a:lnSpc>
              <a:spcBef>
                <a:spcPct val="0"/>
              </a:spcBef>
            </a:pPr>
            <a:r>
              <a:rPr lang="en-US" sz="13548" spc="-270" dirty="0" err="1">
                <a:solidFill>
                  <a:srgbClr val="9B4819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기능</a:t>
            </a:r>
            <a:r>
              <a:rPr lang="en-US" sz="13548" spc="-270" dirty="0">
                <a:solidFill>
                  <a:srgbClr val="9B4819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en-US" sz="13548" spc="-270" dirty="0" err="1">
                <a:solidFill>
                  <a:srgbClr val="9B4819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소개</a:t>
            </a:r>
            <a:endParaRPr lang="en-US" sz="13548" spc="-270" dirty="0">
              <a:solidFill>
                <a:srgbClr val="9B4819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743200" y="4898934"/>
            <a:ext cx="14745335" cy="4397831"/>
            <a:chOff x="1802765" y="5036184"/>
            <a:chExt cx="14745335" cy="4397831"/>
          </a:xfrm>
        </p:grpSpPr>
        <p:sp>
          <p:nvSpPr>
            <p:cNvPr id="5" name="Freeform 5"/>
            <p:cNvSpPr>
              <a:spLocks/>
            </p:cNvSpPr>
            <p:nvPr/>
          </p:nvSpPr>
          <p:spPr>
            <a:xfrm>
              <a:off x="2058035" y="5076190"/>
              <a:ext cx="1017270" cy="904240"/>
            </a:xfrm>
            <a:custGeom>
              <a:avLst/>
              <a:gdLst>
                <a:gd name="TX0" fmla="*/ 0 w 1355519"/>
                <a:gd name="TY0" fmla="*/ 0 h 1205180"/>
                <a:gd name="TX1" fmla="*/ 1355518 w 1355519"/>
                <a:gd name="TY1" fmla="*/ 0 h 1205180"/>
                <a:gd name="TX2" fmla="*/ 1355518 w 1355519"/>
                <a:gd name="TY2" fmla="*/ 1205179 h 1205180"/>
                <a:gd name="TX3" fmla="*/ 0 w 1355519"/>
                <a:gd name="TY3" fmla="*/ 1205179 h 1205180"/>
                <a:gd name="TX4" fmla="*/ 0 w 1355519"/>
                <a:gd name="TY4" fmla="*/ 0 h 120518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55519" h="1205180">
                  <a:moveTo>
                    <a:pt x="0" y="0"/>
                  </a:moveTo>
                  <a:lnTo>
                    <a:pt x="1355518" y="0"/>
                  </a:lnTo>
                  <a:lnTo>
                    <a:pt x="1355518" y="1205179"/>
                  </a:lnTo>
                  <a:lnTo>
                    <a:pt x="0" y="120517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6" name="TextBox 6"/>
            <p:cNvSpPr txBox="1">
              <a:spLocks/>
            </p:cNvSpPr>
            <p:nvPr/>
          </p:nvSpPr>
          <p:spPr>
            <a:xfrm>
              <a:off x="1802765" y="6392545"/>
              <a:ext cx="4584700" cy="410369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l" latinLnBrk="0">
                <a:lnSpc>
                  <a:spcPts val="3200"/>
                </a:lnSpc>
                <a:spcBef>
                  <a:spcPct val="0"/>
                </a:spcBef>
                <a:buFontTx/>
                <a:buNone/>
              </a:pPr>
              <a:r>
                <a:rPr lang="en-US" sz="3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메인</a:t>
              </a:r>
              <a:r>
                <a:rPr lang="en-US" sz="3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페이지</a:t>
              </a:r>
              <a:endParaRPr lang="ko-KR" altLang="en-US" sz="3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7" name="TextBox 7"/>
            <p:cNvSpPr txBox="1">
              <a:spLocks/>
            </p:cNvSpPr>
            <p:nvPr/>
          </p:nvSpPr>
          <p:spPr>
            <a:xfrm>
              <a:off x="1802765" y="7092315"/>
              <a:ext cx="4584700" cy="1335405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검색창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날씨,미세먼지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API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코스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슬라이드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latinLnBrk="0">
                <a:lnSpc>
                  <a:spcPts val="2596"/>
                </a:lnSpc>
                <a:spcBef>
                  <a:spcPct val="0"/>
                </a:spcBef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클릭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시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상세페이지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이동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>
            <a:xfrm>
              <a:off x="6172200" y="5036184"/>
              <a:ext cx="1167765" cy="904240"/>
            </a:xfrm>
            <a:custGeom>
              <a:avLst/>
              <a:gdLst>
                <a:gd name="TX0" fmla="*/ 0 w 1555983"/>
                <a:gd name="TY0" fmla="*/ 0 h 1205180"/>
                <a:gd name="TX1" fmla="*/ 1555983 w 1555983"/>
                <a:gd name="TY1" fmla="*/ 0 h 1205180"/>
                <a:gd name="TX2" fmla="*/ 1555983 w 1555983"/>
                <a:gd name="TY2" fmla="*/ 1205179 h 1205180"/>
                <a:gd name="TX3" fmla="*/ 0 w 1555983"/>
                <a:gd name="TY3" fmla="*/ 1205179 h 1205180"/>
                <a:gd name="TX4" fmla="*/ 0 w 1555983"/>
                <a:gd name="TY4" fmla="*/ 0 h 120518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55983" h="1205180">
                  <a:moveTo>
                    <a:pt x="0" y="0"/>
                  </a:moveTo>
                  <a:lnTo>
                    <a:pt x="1555983" y="0"/>
                  </a:lnTo>
                  <a:lnTo>
                    <a:pt x="1555983" y="1205179"/>
                  </a:lnTo>
                  <a:lnTo>
                    <a:pt x="0" y="120517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9" name="TextBox 9"/>
            <p:cNvSpPr txBox="1">
              <a:spLocks/>
            </p:cNvSpPr>
            <p:nvPr/>
          </p:nvSpPr>
          <p:spPr>
            <a:xfrm>
              <a:off x="6172200" y="6392544"/>
              <a:ext cx="4584700" cy="410369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l" latinLnBrk="0">
                <a:lnSpc>
                  <a:spcPts val="3200"/>
                </a:lnSpc>
                <a:buFontTx/>
                <a:buNone/>
              </a:pPr>
              <a:r>
                <a:rPr lang="en-US" sz="3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서브</a:t>
              </a:r>
              <a:r>
                <a:rPr lang="en-US" sz="3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페이지</a:t>
              </a:r>
              <a:endParaRPr lang="ko-KR" altLang="en-US" sz="3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10" name="TextBox 10"/>
            <p:cNvSpPr txBox="1">
              <a:spLocks/>
            </p:cNvSpPr>
            <p:nvPr/>
          </p:nvSpPr>
          <p:spPr>
            <a:xfrm>
              <a:off x="6172200" y="7097850"/>
              <a:ext cx="4584700" cy="2336165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지도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API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AOS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글자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zoom-in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오픈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API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(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데이터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가져오기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및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파싱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,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바인딩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)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후기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별점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코스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사진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클릭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시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데이터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내용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변경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algn="l" latinLnBrk="0">
                <a:lnSpc>
                  <a:spcPts val="2596"/>
                </a:lnSpc>
                <a:spcBef>
                  <a:spcPct val="0"/>
                </a:spcBef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공유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(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페이지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링크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복사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)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>
            <a:xfrm>
              <a:off x="11963400" y="5158250"/>
              <a:ext cx="873760" cy="873760"/>
            </a:xfrm>
            <a:custGeom>
              <a:avLst/>
              <a:gdLst>
                <a:gd name="TX0" fmla="*/ 0 w 1163746"/>
                <a:gd name="TY0" fmla="*/ 0 h 1163746"/>
                <a:gd name="TX1" fmla="*/ 1163745 w 1163746"/>
                <a:gd name="TY1" fmla="*/ 0 h 1163746"/>
                <a:gd name="TX2" fmla="*/ 1163745 w 1163746"/>
                <a:gd name="TY2" fmla="*/ 1163745 h 1163746"/>
                <a:gd name="TX3" fmla="*/ 0 w 1163746"/>
                <a:gd name="TY3" fmla="*/ 1163745 h 1163746"/>
                <a:gd name="TX4" fmla="*/ 0 w 1163746"/>
                <a:gd name="TY4" fmla="*/ 0 h 116374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163746" h="1163746">
                  <a:moveTo>
                    <a:pt x="0" y="0"/>
                  </a:moveTo>
                  <a:lnTo>
                    <a:pt x="1163745" y="0"/>
                  </a:lnTo>
                  <a:lnTo>
                    <a:pt x="1163745" y="1163745"/>
                  </a:lnTo>
                  <a:lnTo>
                    <a:pt x="0" y="11637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12" name="TextBox 12"/>
            <p:cNvSpPr txBox="1">
              <a:spLocks/>
            </p:cNvSpPr>
            <p:nvPr/>
          </p:nvSpPr>
          <p:spPr>
            <a:xfrm>
              <a:off x="11963400" y="6395879"/>
              <a:ext cx="4584700" cy="407035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l" latinLnBrk="0">
                <a:lnSpc>
                  <a:spcPts val="3200"/>
                </a:lnSpc>
                <a:spcBef>
                  <a:spcPct val="0"/>
                </a:spcBef>
                <a:buFontTx/>
                <a:buNone/>
              </a:pPr>
              <a:r>
                <a:rPr lang="ko-KR" sz="3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사용자</a:t>
              </a:r>
              <a:endParaRPr lang="ko-KR" altLang="en-US" sz="3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13" name="TextBox 13"/>
            <p:cNvSpPr txBox="1">
              <a:spLocks/>
            </p:cNvSpPr>
            <p:nvPr/>
          </p:nvSpPr>
          <p:spPr>
            <a:xfrm>
              <a:off x="11963400" y="7092315"/>
              <a:ext cx="4584700" cy="2002155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회원가입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및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탈퇴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아이디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중복체크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로그인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,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로그아웃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아이디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,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비밀번호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수정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마이페이지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찜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저장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indent="0" algn="l" latinLnBrk="0">
                <a:lnSpc>
                  <a:spcPts val="2596"/>
                </a:lnSpc>
                <a:spcBef>
                  <a:spcPct val="0"/>
                </a:spcBef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후기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작성</a:t>
              </a:r>
              <a:endParaRPr lang="ko-KR" alt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44798" y="429098"/>
            <a:ext cx="2404084" cy="2233613"/>
          </a:xfrm>
          <a:custGeom>
            <a:avLst/>
            <a:gdLst/>
            <a:ahLst/>
            <a:cxnLst/>
            <a:rect l="l" t="t" r="r" b="b"/>
            <a:pathLst>
              <a:path w="2404084" h="2233613">
                <a:moveTo>
                  <a:pt x="0" y="0"/>
                </a:moveTo>
                <a:lnTo>
                  <a:pt x="2404084" y="0"/>
                </a:lnTo>
                <a:lnTo>
                  <a:pt x="2404084" y="2233613"/>
                </a:lnTo>
                <a:lnTo>
                  <a:pt x="0" y="2233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51164" y="3398520"/>
            <a:ext cx="4163111" cy="4383599"/>
            <a:chOff x="0" y="0"/>
            <a:chExt cx="5079686" cy="5844799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623070" y="0"/>
              <a:ext cx="3833546" cy="3833531"/>
              <a:chOff x="0" y="0"/>
              <a:chExt cx="6350000" cy="634997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0" y="4299274"/>
              <a:ext cx="5079686" cy="501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74"/>
                </a:lnSpc>
              </a:pPr>
              <a:r>
                <a:rPr lang="en-US" sz="2774" b="1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최서우</a:t>
              </a:r>
              <a:endParaRPr lang="en-US" sz="2774" b="1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058259"/>
              <a:ext cx="5079686" cy="78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1"/>
                </a:lnSpc>
              </a:pP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메인페이지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(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슬라이드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),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zzim페이지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, </a:t>
              </a:r>
            </a:p>
            <a:p>
              <a:pPr algn="ctr">
                <a:lnSpc>
                  <a:spcPts val="2251"/>
                </a:lnSpc>
              </a:pP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about페이지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, sidebar,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날씨api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,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반응형</a:t>
              </a:r>
              <a:endParaRPr lang="en-US" sz="1907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650271" y="3467100"/>
            <a:ext cx="2875160" cy="2875148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5182969" y="6640855"/>
            <a:ext cx="3809765" cy="37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</a:pPr>
            <a:r>
              <a:rPr lang="en-US" sz="2774" b="1" dirty="0" err="1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고지은</a:t>
            </a:r>
            <a:endParaRPr lang="en-US" sz="2774" b="1" dirty="0">
              <a:solidFill>
                <a:srgbClr val="000000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367033" y="7250458"/>
            <a:ext cx="3809765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907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section3, </a:t>
            </a:r>
            <a:r>
              <a:rPr lang="en-US" sz="1907" dirty="0" err="1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today페이지</a:t>
            </a:r>
            <a:r>
              <a:rPr lang="en-US" sz="1907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en-US" sz="1907" dirty="0" err="1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마크업</a:t>
            </a:r>
            <a:r>
              <a:rPr lang="en-US" sz="1907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및 </a:t>
            </a:r>
            <a:r>
              <a:rPr lang="en-US" sz="1907" dirty="0" err="1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스타일링</a:t>
            </a:r>
            <a:r>
              <a:rPr lang="en-US" sz="1907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contact, </a:t>
            </a:r>
            <a:r>
              <a:rPr lang="en-US" sz="1907" dirty="0" err="1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코스</a:t>
            </a:r>
            <a:r>
              <a:rPr lang="en-US" sz="1907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en-US" sz="1907" dirty="0" err="1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대전</a:t>
            </a:r>
            <a:r>
              <a:rPr lang="en-US" sz="1907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 API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414774" y="3303242"/>
            <a:ext cx="3809765" cy="4973504"/>
            <a:chOff x="0" y="0"/>
            <a:chExt cx="5079686" cy="6631339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623070" y="0"/>
              <a:ext cx="3833546" cy="3833531"/>
              <a:chOff x="0" y="0"/>
              <a:chExt cx="6350000" cy="634997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4299274"/>
              <a:ext cx="5079686" cy="501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74"/>
                </a:lnSpc>
              </a:pPr>
              <a:r>
                <a:rPr lang="en-US" sz="2774" b="1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오한나</a:t>
              </a:r>
              <a:endParaRPr lang="en-US" sz="2774" b="1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058259"/>
              <a:ext cx="5079686" cy="1573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1"/>
                </a:lnSpc>
              </a:pP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디자인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(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Figma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),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header와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index section1,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장소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상세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설명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/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검색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페이지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,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관광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정보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API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가져오기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및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데이터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파싱</a:t>
              </a:r>
              <a:endParaRPr lang="en-US" sz="1907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477297" y="3303242"/>
            <a:ext cx="3809765" cy="4678552"/>
            <a:chOff x="0" y="0"/>
            <a:chExt cx="5079686" cy="6238070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623070" y="0"/>
              <a:ext cx="3833546" cy="3833531"/>
              <a:chOff x="0" y="0"/>
              <a:chExt cx="6350000" cy="63499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6924" r="-6924"/>
                </a:stretch>
              </a:blip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0" y="4299274"/>
              <a:ext cx="5079686" cy="5013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74"/>
                </a:lnSpc>
              </a:pPr>
              <a:r>
                <a:rPr lang="en-US" sz="2774" b="1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박지은</a:t>
              </a:r>
              <a:endParaRPr lang="en-US" sz="2774" b="1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5058259"/>
              <a:ext cx="5079686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1"/>
                </a:lnSpc>
              </a:pP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회원가입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,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로그인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, ID/PW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찾기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,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코스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상세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설명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페이지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(map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api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) 및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index.html의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footer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886588" y="1276350"/>
            <a:ext cx="14518486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19"/>
              </a:lnSpc>
              <a:spcBef>
                <a:spcPct val="0"/>
              </a:spcBef>
            </a:pPr>
            <a:r>
              <a:rPr lang="en-US" sz="8799" spc="-175" dirty="0">
                <a:solidFill>
                  <a:srgbClr val="9B4819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팀 </a:t>
            </a:r>
            <a:r>
              <a:rPr lang="en-US" sz="8799" spc="-175" dirty="0" err="1">
                <a:solidFill>
                  <a:srgbClr val="9B4819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소개</a:t>
            </a:r>
            <a:endParaRPr lang="en-US" sz="8799" spc="-175" dirty="0">
              <a:solidFill>
                <a:srgbClr val="9B4819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16330" y="7323455"/>
            <a:ext cx="2952750" cy="582930"/>
          </a:xfrm>
          <a:custGeom>
            <a:avLst/>
            <a:gdLst/>
            <a:ahLst/>
            <a:cxnLst/>
            <a:rect l="l" t="t" r="r" b="b"/>
            <a:pathLst>
              <a:path w="2952780" h="583174">
                <a:moveTo>
                  <a:pt x="0" y="0"/>
                </a:moveTo>
                <a:lnTo>
                  <a:pt x="2952780" y="0"/>
                </a:lnTo>
                <a:lnTo>
                  <a:pt x="2952780" y="583175"/>
                </a:lnTo>
                <a:lnTo>
                  <a:pt x="0" y="583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130675" y="3106420"/>
            <a:ext cx="9184005" cy="4799965"/>
            <a:chOff x="4130675" y="3106420"/>
            <a:chExt cx="9184005" cy="4799965"/>
          </a:xfrm>
        </p:grpSpPr>
        <p:sp>
          <p:nvSpPr>
            <p:cNvPr id="4" name="Freeform 4"/>
            <p:cNvSpPr/>
            <p:nvPr/>
          </p:nvSpPr>
          <p:spPr>
            <a:xfrm>
              <a:off x="5337175" y="3207385"/>
              <a:ext cx="6839585" cy="4098925"/>
            </a:xfrm>
            <a:custGeom>
              <a:avLst/>
              <a:gdLst/>
              <a:ahLst/>
              <a:cxnLst/>
              <a:rect l="l" t="t" r="r" b="b"/>
              <a:pathLst>
                <a:path w="14186915" h="8502396">
                  <a:moveTo>
                    <a:pt x="14186915" y="8502396"/>
                  </a:moveTo>
                  <a:lnTo>
                    <a:pt x="0" y="8502396"/>
                  </a:lnTo>
                  <a:lnTo>
                    <a:pt x="0" y="0"/>
                  </a:lnTo>
                  <a:lnTo>
                    <a:pt x="14186915" y="0"/>
                  </a:lnTo>
                  <a:lnTo>
                    <a:pt x="14186915" y="8502396"/>
                  </a:lnTo>
                  <a:close/>
                </a:path>
              </a:pathLst>
            </a:custGeom>
            <a:blipFill>
              <a:blip r:embed="rId3"/>
              <a:stretch>
                <a:fillRect l="-1986" t="-41776" r="-50383" b="-276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130675" y="3106420"/>
              <a:ext cx="9184005" cy="4799965"/>
            </a:xfrm>
            <a:custGeom>
              <a:avLst/>
              <a:gdLst/>
              <a:ahLst/>
              <a:cxnLst/>
              <a:rect l="l" t="t" r="r" b="b"/>
              <a:pathLst>
                <a:path w="19050000" h="9956800">
                  <a:moveTo>
                    <a:pt x="19050000" y="9956800"/>
                  </a:moveTo>
                  <a:lnTo>
                    <a:pt x="0" y="9956800"/>
                  </a:lnTo>
                  <a:lnTo>
                    <a:pt x="0" y="0"/>
                  </a:lnTo>
                  <a:lnTo>
                    <a:pt x="19050000" y="0"/>
                  </a:lnTo>
                  <a:lnTo>
                    <a:pt x="19050000" y="9956800"/>
                  </a:lnTo>
                  <a:close/>
                </a:path>
              </a:pathLst>
            </a:custGeom>
            <a:blipFill>
              <a:blip r:embed="rId4"/>
              <a:stretch>
                <a:fillRect l="-15" r="-15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6142990" y="5686425"/>
            <a:ext cx="5824220" cy="386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12"/>
              </a:lnSpc>
              <a:spcBef>
                <a:spcPct val="0"/>
              </a:spcBef>
            </a:pPr>
            <a:r>
              <a:rPr lang="en-US" sz="2647" spc="-52" dirty="0">
                <a:solidFill>
                  <a:srgbClr val="FFFFFF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https://ddjuuu.du.r.appspot.com/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70220" y="3429000"/>
            <a:ext cx="514985" cy="433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74"/>
              </a:lnSpc>
              <a:spcBef>
                <a:spcPct val="0"/>
              </a:spcBef>
            </a:pPr>
            <a:r>
              <a:rPr lang="en-US" sz="3527" u="none" spc="-70">
                <a:solidFill>
                  <a:srgbClr val="FFFFFF"/>
                </a:solidFill>
                <a:latin typeface="Arita Buri Medium Bold"/>
              </a:rPr>
              <a:t>&amp;.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276350"/>
            <a:ext cx="10196195" cy="1095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19"/>
              </a:lnSpc>
              <a:spcBef>
                <a:spcPct val="0"/>
              </a:spcBef>
            </a:pPr>
            <a:r>
              <a:rPr lang="en-US" sz="8799" spc="-175" dirty="0" err="1">
                <a:solidFill>
                  <a:srgbClr val="BD8F53"/>
                </a:solidFill>
                <a:ea typeface="서울남산체 L" panose="02020503020101020101" pitchFamily="18" charset="-127"/>
              </a:rPr>
              <a:t>시연</a:t>
            </a:r>
            <a:endParaRPr lang="en-US" sz="8799" spc="-175" dirty="0">
              <a:solidFill>
                <a:srgbClr val="BD8F53"/>
              </a:solidFill>
              <a:ea typeface="서울남산체 L" panose="02020503020101020101" pitchFamily="18" charset="-127"/>
            </a:endParaRPr>
          </a:p>
        </p:txBody>
      </p:sp>
      <p:sp>
        <p:nvSpPr>
          <p:cNvPr id="9" name="TextBox 9"/>
          <p:cNvSpPr txBox="1">
            <a:spLocks/>
          </p:cNvSpPr>
          <p:nvPr/>
        </p:nvSpPr>
        <p:spPr>
          <a:xfrm>
            <a:off x="6495992" y="4711556"/>
            <a:ext cx="4735830" cy="62865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latinLnBrk="0">
              <a:lnSpc>
                <a:spcPts val="4892"/>
              </a:lnSpc>
              <a:spcBef>
                <a:spcPct val="0"/>
              </a:spcBef>
              <a:buFontTx/>
              <a:buNone/>
            </a:pPr>
            <a:r>
              <a:rPr lang="en-US" sz="4445" spc="-80" dirty="0" err="1">
                <a:solidFill>
                  <a:srgbClr val="FFFFFF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DDju</a:t>
            </a:r>
            <a:r>
              <a:rPr lang="en-US" sz="4445" spc="-80" dirty="0">
                <a:solidFill>
                  <a:srgbClr val="FFFFFF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팀 </a:t>
            </a:r>
            <a:r>
              <a:rPr lang="en-US" sz="4445" spc="-80" dirty="0" err="1">
                <a:solidFill>
                  <a:srgbClr val="FFFFFF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프로젝트</a:t>
            </a:r>
            <a:endParaRPr lang="ko-KR" altLang="en-US" sz="4445" dirty="0">
              <a:solidFill>
                <a:srgbClr val="FFFFFF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>
            <a:spLocks/>
          </p:cNvSpPr>
          <p:nvPr/>
        </p:nvSpPr>
        <p:spPr>
          <a:xfrm>
            <a:off x="0" y="-213138"/>
            <a:ext cx="18284190" cy="4980940"/>
          </a:xfrm>
          <a:custGeom>
            <a:avLst/>
            <a:gdLst>
              <a:gd name="TX0" fmla="*/ 0 w 18283576"/>
              <a:gd name="TY0" fmla="*/ 0 h 5143501"/>
              <a:gd name="TX1" fmla="*/ 18283575 w 18283576"/>
              <a:gd name="TY1" fmla="*/ 0 h 5143501"/>
              <a:gd name="TX2" fmla="*/ 18283575 w 18283576"/>
              <a:gd name="TY2" fmla="*/ 5143500 h 5143501"/>
              <a:gd name="TX3" fmla="*/ 0 w 18283576"/>
              <a:gd name="TY3" fmla="*/ 5143500 h 5143501"/>
              <a:gd name="TX4" fmla="*/ 0 w 18283576"/>
              <a:gd name="TY4" fmla="*/ 0 h 51435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3576" h="5143501">
                <a:moveTo>
                  <a:pt x="0" y="0"/>
                </a:moveTo>
                <a:lnTo>
                  <a:pt x="18283575" y="0"/>
                </a:lnTo>
                <a:lnTo>
                  <a:pt x="1828357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alphaModFix amt="8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6000" t="-67000" r="-6000" b="-100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5" name="Freeform 5"/>
          <p:cNvSpPr>
            <a:spLocks/>
          </p:cNvSpPr>
          <p:nvPr/>
        </p:nvSpPr>
        <p:spPr>
          <a:xfrm>
            <a:off x="2369127" y="4305301"/>
            <a:ext cx="10813473" cy="6477000"/>
          </a:xfrm>
          <a:custGeom>
            <a:avLst/>
            <a:gdLst>
              <a:gd name="TX0" fmla="*/ 0 w 9472528"/>
              <a:gd name="TY0" fmla="*/ 0 h 5647995"/>
              <a:gd name="TX1" fmla="*/ 9472527 w 9472528"/>
              <a:gd name="TY1" fmla="*/ 0 h 5647995"/>
              <a:gd name="TX2" fmla="*/ 9472527 w 9472528"/>
              <a:gd name="TY2" fmla="*/ 5647994 h 5647995"/>
              <a:gd name="TX3" fmla="*/ 0 w 9472528"/>
              <a:gd name="TY3" fmla="*/ 5647994 h 5647995"/>
              <a:gd name="TX4" fmla="*/ 0 w 9472528"/>
              <a:gd name="TY4" fmla="*/ 0 h 56479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9472528" h="5647995">
                <a:moveTo>
                  <a:pt x="0" y="0"/>
                </a:moveTo>
                <a:lnTo>
                  <a:pt x="9472527" y="0"/>
                </a:lnTo>
                <a:lnTo>
                  <a:pt x="9472527" y="5647994"/>
                </a:lnTo>
                <a:lnTo>
                  <a:pt x="0" y="56479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 dirty="0"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2410" y="610235"/>
            <a:ext cx="8500745" cy="309689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latinLnBrk="0">
              <a:lnSpc>
                <a:spcPts val="12193"/>
              </a:lnSpc>
              <a:buFontTx/>
              <a:buNone/>
            </a:pPr>
            <a:r>
              <a:rPr lang="en-US" sz="9600" spc="-260" dirty="0" err="1">
                <a:solidFill>
                  <a:srgbClr val="F1EFEE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프로젝트를</a:t>
            </a:r>
            <a:r>
              <a:rPr lang="en-US" sz="9600" spc="-260" dirty="0">
                <a:solidFill>
                  <a:srgbClr val="F1EFEE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endParaRPr lang="ko-KR" altLang="en-US" sz="9600" dirty="0">
              <a:solidFill>
                <a:srgbClr val="F1EFEE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indent="0" algn="l" latinLnBrk="0">
              <a:lnSpc>
                <a:spcPts val="12193"/>
              </a:lnSpc>
              <a:spcBef>
                <a:spcPct val="0"/>
              </a:spcBef>
              <a:buFontTx/>
              <a:buNone/>
            </a:pPr>
            <a:r>
              <a:rPr lang="en-US" sz="9600" spc="-260" dirty="0" err="1">
                <a:solidFill>
                  <a:srgbClr val="F1EFEE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마치며</a:t>
            </a:r>
            <a:endParaRPr lang="ko-KR" altLang="en-US" sz="9600" dirty="0">
              <a:solidFill>
                <a:srgbClr val="F1EFEE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7" name="Freeform 7"/>
          <p:cNvSpPr>
            <a:spLocks/>
          </p:cNvSpPr>
          <p:nvPr/>
        </p:nvSpPr>
        <p:spPr>
          <a:xfrm flipH="1">
            <a:off x="-209550" y="3610610"/>
            <a:ext cx="2853055" cy="1651000"/>
          </a:xfrm>
          <a:custGeom>
            <a:avLst/>
            <a:gdLst>
              <a:gd name="TX0" fmla="*/ 4491661 w 4491662"/>
              <a:gd name="TY0" fmla="*/ 0 h 1641499"/>
              <a:gd name="TX1" fmla="*/ 0 w 4491662"/>
              <a:gd name="TY1" fmla="*/ 0 h 1641499"/>
              <a:gd name="TX2" fmla="*/ 0 w 4491662"/>
              <a:gd name="TY2" fmla="*/ 1641498 h 1641499"/>
              <a:gd name="TX3" fmla="*/ 4491661 w 4491662"/>
              <a:gd name="TY3" fmla="*/ 1641498 h 1641499"/>
              <a:gd name="TX4" fmla="*/ 4491661 w 4491662"/>
              <a:gd name="TY4" fmla="*/ 0 h 16414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91662" h="1641499">
                <a:moveTo>
                  <a:pt x="4491661" y="0"/>
                </a:moveTo>
                <a:lnTo>
                  <a:pt x="0" y="0"/>
                </a:lnTo>
                <a:lnTo>
                  <a:pt x="0" y="1641498"/>
                </a:lnTo>
                <a:lnTo>
                  <a:pt x="4491661" y="1641498"/>
                </a:lnTo>
                <a:lnTo>
                  <a:pt x="4491661" y="0"/>
                </a:lnTo>
                <a:close/>
              </a:path>
            </a:pathLst>
          </a:custGeom>
          <a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227618" y="5829300"/>
            <a:ext cx="69549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어려웠던 점</a:t>
            </a:r>
            <a:endParaRPr lang="en-US" altLang="ko-KR" sz="2400" b="1" dirty="0" smtClean="0">
              <a:solidFill>
                <a:schemeClr val="bg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1. </a:t>
            </a:r>
            <a:r>
              <a:rPr lang="ko-KR" altLang="en-US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첫번째 프로젝트 </a:t>
            </a:r>
            <a:r>
              <a:rPr lang="en-US" altLang="ko-KR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‘</a:t>
            </a:r>
            <a:r>
              <a:rPr lang="ko-KR" altLang="en-US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대전의 온도</a:t>
            </a:r>
            <a:r>
              <a:rPr lang="en-US" altLang="ko-KR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’     </a:t>
            </a:r>
          </a:p>
          <a:p>
            <a:r>
              <a:rPr lang="ko-KR" altLang="en-US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   → 두번째 프로젝트 </a:t>
            </a:r>
            <a:r>
              <a:rPr lang="en-US" altLang="ko-KR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‘</a:t>
            </a:r>
            <a:r>
              <a:rPr lang="en-US" altLang="ko-KR" sz="2400" dirty="0" err="1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DDju</a:t>
            </a:r>
            <a:r>
              <a:rPr lang="en-US" altLang="ko-KR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’</a:t>
            </a:r>
          </a:p>
          <a:p>
            <a:r>
              <a:rPr lang="en-US" altLang="ko-KR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2. API</a:t>
            </a:r>
            <a:r>
              <a:rPr lang="ko-KR" altLang="en-US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와 서버 문제</a:t>
            </a:r>
            <a:endParaRPr lang="en-US" altLang="ko-KR" sz="2400" dirty="0" smtClean="0">
              <a:solidFill>
                <a:schemeClr val="bg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앞으로 계획</a:t>
            </a:r>
            <a:endParaRPr lang="en-US" altLang="ko-KR" sz="2400" b="1" dirty="0" smtClean="0">
              <a:solidFill>
                <a:schemeClr val="bg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찜 눌렀을 때 </a:t>
            </a:r>
            <a:r>
              <a:rPr lang="ko-KR" altLang="en-US" sz="2400" dirty="0" err="1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마이페이지</a:t>
            </a:r>
            <a:r>
              <a:rPr lang="ko-KR" altLang="en-US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저장</a:t>
            </a:r>
            <a:endParaRPr lang="en-US" altLang="ko-KR" sz="2400" dirty="0" smtClean="0">
              <a:solidFill>
                <a:schemeClr val="bg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검색</a:t>
            </a:r>
            <a:r>
              <a:rPr lang="en-US" altLang="ko-KR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키워드</a:t>
            </a:r>
            <a:r>
              <a:rPr lang="en-US" altLang="ko-KR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정렬</a:t>
            </a:r>
            <a:endParaRPr lang="en-US" altLang="ko-KR" sz="2400" dirty="0" smtClean="0">
              <a:solidFill>
                <a:schemeClr val="bg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err="1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반응형</a:t>
            </a:r>
            <a:r>
              <a:rPr lang="en-US" altLang="ko-KR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최적화</a:t>
            </a:r>
            <a:r>
              <a:rPr lang="en-US" altLang="ko-KR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 </a:t>
            </a:r>
            <a:r>
              <a:rPr lang="ko-KR" altLang="en-US" sz="2400" dirty="0" smtClean="0">
                <a:solidFill>
                  <a:schemeClr val="bg1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오류 수정 등</a:t>
            </a:r>
            <a:endParaRPr lang="en-US" altLang="ko-KR" sz="2400" dirty="0" smtClean="0">
              <a:solidFill>
                <a:schemeClr val="bg1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Pages>9</Pages>
  <Words>297</Words>
  <Characters>0</Characters>
  <Application>Microsoft Office PowerPoint</Application>
  <DocSecurity>0</DocSecurity>
  <PresentationFormat>사용자 지정</PresentationFormat>
  <Lines>0</Lines>
  <Paragraphs>76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서울남산체 L</vt:lpstr>
      <vt:lpstr>Calibri</vt:lpstr>
      <vt:lpstr>Arita Buri Medium Bold</vt:lpstr>
      <vt:lpstr>맑은 고딕</vt:lpstr>
      <vt:lpstr>Arial</vt:lpstr>
      <vt:lpstr>Office Theme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베이지색 적갈색 연한 갈색 따뜻하고 고전적인 스타일의 브랜드 피치 프레젠테이션</dc:title>
  <cp:lastModifiedBy>USER</cp:lastModifiedBy>
  <cp:revision>14</cp:revision>
  <dcterms:modified xsi:type="dcterms:W3CDTF">2023-09-18T05:10:58Z</dcterms:modified>
  <cp:version>9.104.190.51131</cp:version>
</cp:coreProperties>
</file>